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sldIdLst>
    <p:sldId id="295" r:id="rId3"/>
    <p:sldId id="389" r:id="rId4"/>
    <p:sldId id="259" r:id="rId5"/>
    <p:sldId id="261" r:id="rId6"/>
    <p:sldId id="347" r:id="rId7"/>
    <p:sldId id="348" r:id="rId8"/>
    <p:sldId id="349" r:id="rId9"/>
    <p:sldId id="350" r:id="rId10"/>
    <p:sldId id="351" r:id="rId11"/>
    <p:sldId id="352" r:id="rId12"/>
    <p:sldId id="335" r:id="rId13"/>
    <p:sldId id="344" r:id="rId14"/>
    <p:sldId id="345" r:id="rId15"/>
    <p:sldId id="346" r:id="rId16"/>
    <p:sldId id="343" r:id="rId17"/>
    <p:sldId id="392" r:id="rId18"/>
    <p:sldId id="390" r:id="rId19"/>
    <p:sldId id="393" r:id="rId20"/>
    <p:sldId id="394" r:id="rId21"/>
    <p:sldId id="395" r:id="rId22"/>
    <p:sldId id="396" r:id="rId23"/>
    <p:sldId id="257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0B0B"/>
    <a:srgbClr val="D01D30"/>
    <a:srgbClr val="4A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notesMaster" Target="notesMasters/notesMaster1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1.png>
</file>

<file path=ppt/media/image13.png>
</file>

<file path=ppt/media/image15.png>
</file>

<file path=ppt/media/image17.png>
</file>

<file path=ppt/media/image18.png>
</file>

<file path=ppt/media/image19.png>
</file>

<file path=ppt/media/image21.png>
</file>

<file path=ppt/media/image23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1.png>
</file>

<file path=ppt/media/image32.png>
</file>

<file path=ppt/media/image37.png>
</file>

<file path=ppt/media/image4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57D3A-252F-462B-876B-9D27C91A38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55174-3560-47A4-9639-2927E3AB5C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0.emf"/><Relationship Id="rId1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"/>
          <a:stretch>
            <a:fillRect/>
          </a:stretch>
        </p:blipFill>
        <p:spPr>
          <a:xfrm flipH="1">
            <a:off x="-1" y="-13648"/>
            <a:ext cx="12192000" cy="687847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3648"/>
            <a:ext cx="12192000" cy="68784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871824"/>
            <a:ext cx="6439998" cy="5459413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12" y="3046664"/>
            <a:ext cx="4282651" cy="3403564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矩形 31"/>
          <p:cNvSpPr/>
          <p:nvPr/>
        </p:nvSpPr>
        <p:spPr>
          <a:xfrm rot="2469539">
            <a:off x="8547089" y="749875"/>
            <a:ext cx="4567503" cy="84616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四大组件之一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356143" y="1172955"/>
            <a:ext cx="3474697" cy="38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1" name="Freeform 21"/>
          <p:cNvSpPr/>
          <p:nvPr/>
        </p:nvSpPr>
        <p:spPr bwMode="auto">
          <a:xfrm>
            <a:off x="6891206" y="3046880"/>
            <a:ext cx="1802934" cy="2028213"/>
          </a:xfrm>
          <a:custGeom>
            <a:avLst/>
            <a:gdLst/>
            <a:ahLst/>
            <a:cxnLst>
              <a:cxn ang="0">
                <a:pos x="1198" y="0"/>
              </a:cxn>
              <a:cxn ang="0">
                <a:pos x="0" y="0"/>
              </a:cxn>
              <a:cxn ang="0">
                <a:pos x="1198" y="686"/>
              </a:cxn>
              <a:cxn ang="0">
                <a:pos x="1198" y="0"/>
              </a:cxn>
            </a:cxnLst>
            <a:rect l="0" t="0" r="r" b="b"/>
            <a:pathLst>
              <a:path w="1198" h="686">
                <a:moveTo>
                  <a:pt x="1198" y="0"/>
                </a:moveTo>
                <a:lnTo>
                  <a:pt x="0" y="0"/>
                </a:lnTo>
                <a:lnTo>
                  <a:pt x="1198" y="686"/>
                </a:lnTo>
                <a:lnTo>
                  <a:pt x="1198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64000"/>
                </a:schemeClr>
              </a:gs>
              <a:gs pos="45000">
                <a:schemeClr val="bg1">
                  <a:alpha val="0"/>
                </a:schemeClr>
              </a:gs>
            </a:gsLst>
            <a:lin ang="54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3973195" y="346202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vi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sibili</a:t>
            </a:r>
            <a:r>
              <a:rPr lang="en-US" altLang="zh-CN" sz="7200">
                <a:solidFill>
                  <a:srgbClr val="FF0000"/>
                </a:solidFill>
              </a:rPr>
              <a:t>ty</a:t>
            </a:r>
            <a:endParaRPr lang="en-US" altLang="zh-CN" sz="720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9970" y="304673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Acti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ve</a:t>
            </a:r>
            <a:endParaRPr lang="en-US" altLang="zh-CN" sz="720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重新创建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savest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2012950"/>
            <a:ext cx="5955665" cy="2831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2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732790" y="430403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这些 Activity按照打开顺序排列在堆栈（即</a:t>
            </a:r>
            <a:r>
              <a:rPr lang="en-US" altLang="zh-CN" sz="3200" b="1" dirty="0" smtClean="0">
                <a:solidFill>
                  <a:srgbClr val="D80B0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“返回栈”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）中</a:t>
            </a:r>
            <a:endParaRPr lang="en-US" altLang="zh-CN" sz="32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任务管理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732790" y="255651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p>
            <a:r>
              <a:rPr lang="en-US" altLang="zh-CN" sz="3200" b="1" dirty="0" smtClean="0">
                <a:solidFill>
                  <a:srgbClr val="D01D3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任务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是指在app</a:t>
            </a:r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运行时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与用户交互的一系列 Activity</a:t>
            </a:r>
            <a:r>
              <a:rPr lang="en-US" altLang="zh-CN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iagram_back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" y="1593215"/>
            <a:ext cx="7834630" cy="24765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423138"/>
            <a:ext cx="8385175" cy="4461150"/>
            <a:chOff x="-835405" y="423138"/>
            <a:chExt cx="8385175" cy="446115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684910" y="4305168"/>
              <a:ext cx="5864860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单返回栈</a:t>
              </a:r>
              <a:endPara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7" name="图片 6" descr="diagram_multitask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275" y="3366770"/>
            <a:ext cx="3517265" cy="1879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91450" y="5563738"/>
            <a:ext cx="586486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多返回栈</a:t>
            </a:r>
            <a:endParaRPr lang="zh-CN" altLang="en-US" sz="32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3970" y="234183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任务与返回栈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0" name="Freeform 1232"/>
          <p:cNvSpPr>
            <a:spLocks noEditPoints="1"/>
          </p:cNvSpPr>
          <p:nvPr/>
        </p:nvSpPr>
        <p:spPr bwMode="auto">
          <a:xfrm rot="6060000">
            <a:off x="4126485" y="339076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启动模式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7" name="图片 6" descr="diagram_multiple_instances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845" y="2196465"/>
            <a:ext cx="2602865" cy="2463800"/>
          </a:xfrm>
          <a:prstGeom prst="rect">
            <a:avLst/>
          </a:prstGeom>
        </p:spPr>
      </p:pic>
      <p:pic>
        <p:nvPicPr>
          <p:cNvPr id="8" name="图片 7" descr="diagram_backstack_singletask_multiactivit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385" y="1466850"/>
            <a:ext cx="6984365" cy="39236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3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69440" y="2909570"/>
            <a:ext cx="953325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图形用户界面是由多个View和ViewGroup构建出来的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iewgro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060" y="1258570"/>
            <a:ext cx="6019165" cy="321246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</a:t>
              </a:r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与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ViewGroup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588895" y="4838700"/>
            <a:ext cx="7032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View是通用的UI窗体小组件，比如按钮(Button)或者文本框(</a:t>
            </a:r>
            <a:r>
              <a:rPr lang="en-US" altLang="zh-CN" b="1">
                <a:solidFill>
                  <a:schemeClr val="bg1"/>
                </a:solidFill>
              </a:rPr>
              <a:t>TextView</a:t>
            </a:r>
            <a:r>
              <a:rPr lang="zh-CN" altLang="en-US" b="1">
                <a:solidFill>
                  <a:schemeClr val="bg1"/>
                </a:solidFill>
              </a:rPr>
              <a:t>)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68295" y="5407660"/>
            <a:ext cx="60921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ViewGroup是不可见的，是用于定义子View布局方式的容器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4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终止 2"/>
          <p:cNvSpPr/>
          <p:nvPr/>
        </p:nvSpPr>
        <p:spPr>
          <a:xfrm rot="16200000">
            <a:off x="116075" y="275840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60550" y="195072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7" name="流程图: 终止 6"/>
          <p:cNvSpPr/>
          <p:nvPr/>
        </p:nvSpPr>
        <p:spPr>
          <a:xfrm rot="16200000">
            <a:off x="277291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17390" y="243840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构建意图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9" name="流程图: 终止 8"/>
          <p:cNvSpPr/>
          <p:nvPr/>
        </p:nvSpPr>
        <p:spPr>
          <a:xfrm rot="16200000">
            <a:off x="5376415" y="2666332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120890" y="2029460"/>
            <a:ext cx="670560" cy="25412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创建跳转活动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1" name="流程图: 终止 10"/>
          <p:cNvSpPr/>
          <p:nvPr/>
        </p:nvSpPr>
        <p:spPr>
          <a:xfrm rot="16200000">
            <a:off x="79646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709150" y="256667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展示数据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160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0550" y="162179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5" name="Chevron 42"/>
          <p:cNvSpPr/>
          <p:nvPr/>
        </p:nvSpPr>
        <p:spPr>
          <a:xfrm>
            <a:off x="306421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561437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Chevron 42"/>
          <p:cNvSpPr/>
          <p:nvPr/>
        </p:nvSpPr>
        <p:spPr>
          <a:xfrm>
            <a:off x="8363287" y="2430154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开启另外一个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10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67760" y="2879090"/>
            <a:ext cx="8543290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为用户提供可交互的</a:t>
            </a:r>
            <a:r>
              <a:rPr lang="zh-CN" altLang="en-US" sz="3200">
                <a:solidFill>
                  <a:schemeClr val="bg1"/>
                </a:solidFill>
              </a:rPr>
              <a:t>屏幕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获取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结果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0761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流程图: 终止 1"/>
          <p:cNvSpPr/>
          <p:nvPr/>
        </p:nvSpPr>
        <p:spPr>
          <a:xfrm rot="16200000">
            <a:off x="56227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Arc 72"/>
          <p:cNvSpPr/>
          <p:nvPr/>
        </p:nvSpPr>
        <p:spPr>
          <a:xfrm rot="19051047">
            <a:off x="3077845" y="1348105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4745990" y="1668780"/>
            <a:ext cx="13665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requestCode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Arc 72"/>
          <p:cNvSpPr/>
          <p:nvPr/>
        </p:nvSpPr>
        <p:spPr>
          <a:xfrm rot="7951047">
            <a:off x="3077210" y="1347470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4745990" y="5140325"/>
            <a:ext cx="1188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resultCode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4969212" y="243078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20670" y="243078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请求数据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45350" y="2430780"/>
            <a:ext cx="670560" cy="13163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数据源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0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19545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Q&amp;A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8" name="Freeform 1232"/>
          <p:cNvSpPr>
            <a:spLocks noEditPoints="1"/>
          </p:cNvSpPr>
          <p:nvPr/>
        </p:nvSpPr>
        <p:spPr bwMode="auto">
          <a:xfrm>
            <a:off x="3288285" y="58279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357" y="423194"/>
            <a:ext cx="3275747" cy="68997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841240" y="2894330"/>
            <a:ext cx="9533255" cy="829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800">
                <a:solidFill>
                  <a:schemeClr val="bg1"/>
                </a:solidFill>
              </a:rPr>
              <a:t>Activity</a:t>
            </a:r>
            <a:r>
              <a:rPr lang="zh-CN" altLang="en-US" sz="4800">
                <a:solidFill>
                  <a:schemeClr val="bg1"/>
                </a:solidFill>
              </a:rPr>
              <a:t>是什么？</a:t>
            </a:r>
            <a:endParaRPr lang="zh-CN" altLang="en-US" sz="4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2000" b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30"/>
          <p:cNvSpPr txBox="1"/>
          <p:nvPr/>
        </p:nvSpPr>
        <p:spPr>
          <a:xfrm>
            <a:off x="4080999" y="3044504"/>
            <a:ext cx="7018067" cy="1310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感谢聆听！</a:t>
            </a:r>
            <a:endParaRPr lang="zh-CN" altLang="en-US" sz="8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-348931" y="3702114"/>
            <a:ext cx="3097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2626368" y="3628466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9" name="直接连接符 38"/>
          <p:cNvCxnSpPr/>
          <p:nvPr/>
        </p:nvCxnSpPr>
        <p:spPr>
          <a:xfrm rot="10800000">
            <a:off x="9506747" y="3699660"/>
            <a:ext cx="3097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/>
          <p:nvPr/>
        </p:nvSpPr>
        <p:spPr>
          <a:xfrm rot="10800000">
            <a:off x="9484460" y="3629308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1" grpId="1"/>
      <p:bldP spid="31" grpId="2"/>
      <p:bldP spid="31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13648" y="-13648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0"/>
            <a:ext cx="3220871" cy="6837528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910383" y="2205782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93365" y="2759950"/>
            <a:ext cx="1758036" cy="101566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endParaRPr lang="zh-CN" altLang="en-US" sz="60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89981" y="1874355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89982" y="2859583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89976" y="473373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989980" y="2218416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003628" y="3244427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972240" y="502355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336245" y="1874639"/>
            <a:ext cx="5293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36245" y="2808193"/>
            <a:ext cx="5501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36311" y="4638625"/>
            <a:ext cx="462280" cy="762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4</a:t>
            </a:r>
            <a:endParaRPr lang="en-US" altLang="zh-CN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125536" y="385489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992560" y="414471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371871" y="3759785"/>
            <a:ext cx="553357" cy="769441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1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56180" y="3137535"/>
            <a:ext cx="6848475" cy="1071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>
                <a:solidFill>
                  <a:schemeClr val="bg1"/>
                </a:solidFill>
              </a:rPr>
              <a:t>Android系统根据生命周期的不同阶段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l"/>
            <a:r>
              <a:rPr lang="zh-CN" altLang="en-US" sz="3200" b="1">
                <a:solidFill>
                  <a:schemeClr val="bg1"/>
                </a:solidFill>
              </a:rPr>
              <a:t>    唤起对应的回调函数来执行代码。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75" y="1273175"/>
            <a:ext cx="8406130" cy="3745865"/>
          </a:xfrm>
          <a:prstGeom prst="rect">
            <a:avLst/>
          </a:prstGeom>
        </p:spPr>
      </p:pic>
      <p:sp>
        <p:nvSpPr>
          <p:cNvPr id="31" name="Arc 73"/>
          <p:cNvSpPr/>
          <p:nvPr/>
        </p:nvSpPr>
        <p:spPr>
          <a:xfrm rot="20400000" flipH="1">
            <a:off x="3743960" y="1601470"/>
            <a:ext cx="4429125" cy="5229860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2983230" y="501904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activity处在前台，用户可以与它进行交互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5" name="Arc 72"/>
          <p:cNvSpPr/>
          <p:nvPr/>
        </p:nvSpPr>
        <p:spPr>
          <a:xfrm rot="19051047">
            <a:off x="7199113" y="2162859"/>
            <a:ext cx="2181771" cy="2181771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8296910" y="2534285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activity的部分被另外一个activity所遮盖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7" name="Arc 73"/>
          <p:cNvSpPr/>
          <p:nvPr/>
        </p:nvSpPr>
        <p:spPr>
          <a:xfrm rot="17160000" flipH="1">
            <a:off x="7478395" y="3208020"/>
            <a:ext cx="2801620" cy="222694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177915" y="574421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 activity完全被隐藏，对用户不可见</a:t>
            </a:r>
            <a:endParaRPr lang="zh-CN" altLang="en-US">
              <a:solidFill>
                <a:srgbClr val="92D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1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  <p:bldP spid="31" grpId="2" bldLvl="0" animBg="1"/>
      <p:bldP spid="4" grpId="0"/>
      <p:bldP spid="5" grpId="0" bldLvl="0" animBg="1"/>
      <p:bldP spid="6" grpId="0"/>
      <p:bldP spid="7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启动与销毁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cre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441450"/>
            <a:ext cx="8837930" cy="3974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暂停与恢复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paus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停止与重启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stopp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553</Words>
  <Application>WPS 演示</Application>
  <PresentationFormat>宽屏</PresentationFormat>
  <Paragraphs>113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Arial</vt:lpstr>
      <vt:lpstr>宋体</vt:lpstr>
      <vt:lpstr>Wingdings</vt:lpstr>
      <vt:lpstr>华文细黑</vt:lpstr>
      <vt:lpstr>方正兰亭粗黑简体</vt:lpstr>
      <vt:lpstr>Dotum</vt:lpstr>
      <vt:lpstr>方正姚体</vt:lpstr>
      <vt:lpstr>微软雅黑</vt:lpstr>
      <vt:lpstr>Calibri</vt:lpstr>
      <vt:lpstr>Segoe UI Light</vt:lpstr>
      <vt:lpstr>Calibri Light</vt:lpstr>
      <vt:lpstr>黑体</vt:lpstr>
      <vt:lpstr>Malgun Gothic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58</cp:lastModifiedBy>
  <cp:revision>98</cp:revision>
  <dcterms:created xsi:type="dcterms:W3CDTF">2016-01-12T06:03:00Z</dcterms:created>
  <dcterms:modified xsi:type="dcterms:W3CDTF">2016-07-28T04:38:30Z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